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90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1" y="3829879"/>
            <a:ext cx="74295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367162"/>
            <a:ext cx="8543925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8" y="987427"/>
            <a:ext cx="8543925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0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7" y="4501729"/>
            <a:ext cx="854134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2" y="2743200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92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2326969"/>
            <a:ext cx="8543925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9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1" y="188595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4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7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0" y="4297503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256354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2" y="4873766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3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2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4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1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9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7" y="4464028"/>
            <a:ext cx="74295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7" y="3829878"/>
            <a:ext cx="74295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0" y="1681163"/>
            <a:ext cx="40913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0" y="2505075"/>
            <a:ext cx="409138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6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6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2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3390900" y="5651500"/>
            <a:ext cx="3276600" cy="1003137"/>
          </a:xfrm>
          <a:custGeom>
            <a:avLst/>
            <a:gdLst>
              <a:gd name="connsiteX0" fmla="*/ 0 w 3276600"/>
              <a:gd name="connsiteY0" fmla="*/ 0 h 1003137"/>
              <a:gd name="connsiteX1" fmla="*/ 1778000 w 3276600"/>
              <a:gd name="connsiteY1" fmla="*/ 990600 h 1003137"/>
              <a:gd name="connsiteX2" fmla="*/ 3276600 w 3276600"/>
              <a:gd name="connsiteY2" fmla="*/ 584200 h 10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600" h="1003137">
                <a:moveTo>
                  <a:pt x="0" y="0"/>
                </a:moveTo>
                <a:cubicBezTo>
                  <a:pt x="615950" y="446616"/>
                  <a:pt x="1231900" y="893233"/>
                  <a:pt x="1778000" y="990600"/>
                </a:cubicBezTo>
                <a:cubicBezTo>
                  <a:pt x="2324100" y="1087967"/>
                  <a:pt x="3026833" y="586317"/>
                  <a:pt x="3276600" y="5842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344485" y="807556"/>
            <a:ext cx="795697" cy="3721100"/>
          </a:xfrm>
          <a:custGeom>
            <a:avLst/>
            <a:gdLst>
              <a:gd name="connsiteX0" fmla="*/ 0 w 749347"/>
              <a:gd name="connsiteY0" fmla="*/ 3721100 h 3721100"/>
              <a:gd name="connsiteX1" fmla="*/ 749300 w 749347"/>
              <a:gd name="connsiteY1" fmla="*/ 1473200 h 3721100"/>
              <a:gd name="connsiteX2" fmla="*/ 38100 w 749347"/>
              <a:gd name="connsiteY2" fmla="*/ 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47" h="3721100">
                <a:moveTo>
                  <a:pt x="0" y="3721100"/>
                </a:moveTo>
                <a:cubicBezTo>
                  <a:pt x="371475" y="2907241"/>
                  <a:pt x="742950" y="2093383"/>
                  <a:pt x="749300" y="1473200"/>
                </a:cubicBezTo>
                <a:cubicBezTo>
                  <a:pt x="755650" y="853017"/>
                  <a:pt x="118533" y="330200"/>
                  <a:pt x="3810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11" y1="62500" x2="9667" y2="76458"/>
                        <a14:foregroundMark x1="19889" y1="74167" x2="21556" y2="86667"/>
                        <a14:foregroundMark x1="29000" y1="79167" x2="30111" y2="85208"/>
                        <a14:foregroundMark x1="33444" y1="81875" x2="33444" y2="89167"/>
                        <a14:foregroundMark x1="45111" y1="80000" x2="43889" y2="88125"/>
                        <a14:foregroundMark x1="48778" y1="77708" x2="48778" y2="85000"/>
                        <a14:foregroundMark x1="57111" y1="71458" x2="55778" y2="83333"/>
                        <a14:foregroundMark x1="65667" y1="72708" x2="66000" y2="83958"/>
                        <a14:foregroundMark x1="75333" y1="64375" x2="77111" y2="80625"/>
                        <a14:foregroundMark x1="80778" y1="51458" x2="83889" y2="55000"/>
                        <a14:foregroundMark x1="95333" y1="81458" x2="89667" y2="78125"/>
                        <a14:foregroundMark x1="89556" y1="91042" x2="89667" y2="90208"/>
                        <a14:foregroundMark x1="91333" y1="83958" x2="91333" y2="83958"/>
                        <a14:foregroundMark x1="90556" y1="71667" x2="90556" y2="71667"/>
                        <a14:foregroundMark x1="92000" y1="72083" x2="92000" y2="72083"/>
                        <a14:foregroundMark x1="93778" y1="72917" x2="93778" y2="72917"/>
                        <a14:foregroundMark x1="78667" y1="55417" x2="78667" y2="55417"/>
                        <a14:foregroundMark x1="87667" y1="67708" x2="87667" y2="67708"/>
                        <a14:foregroundMark x1="71778" y1="56250" x2="71778" y2="56250"/>
                        <a14:foregroundMark x1="56333" y1="57292" x2="56333" y2="57292"/>
                        <a14:foregroundMark x1="52222" y1="59583" x2="52222" y2="59583"/>
                        <a14:foregroundMark x1="78222" y1="52500" x2="78222" y2="52500"/>
                        <a14:foregroundMark x1="83000" y1="56875" x2="83000" y2="56875"/>
                        <a14:foregroundMark x1="84556" y1="57917" x2="84556" y2="57917"/>
                        <a14:foregroundMark x1="22111" y1="58958" x2="22111" y2="58958"/>
                        <a14:foregroundMark x1="23111" y1="67917" x2="23111" y2="67917"/>
                        <a14:foregroundMark x1="8778" y1="29583" x2="8778" y2="29583"/>
                        <a14:foregroundMark x1="13222" y1="35833" x2="13222" y2="35833"/>
                        <a14:foregroundMark x1="16000" y1="39792" x2="16000" y2="39792"/>
                        <a14:foregroundMark x1="14556" y1="37500" x2="14556" y2="37500"/>
                        <a14:foregroundMark x1="14111" y1="7708" x2="14111" y2="7708"/>
                        <a14:foregroundMark x1="6444" y1="11667" x2="6444" y2="11667"/>
                        <a14:foregroundMark x1="20111" y1="4583" x2="20111" y2="4583"/>
                        <a14:foregroundMark x1="29778" y1="2917" x2="29778" y2="2917"/>
                        <a14:foregroundMark x1="21556" y1="8542" x2="21556" y2="8542"/>
                        <a14:foregroundMark x1="20667" y1="5833" x2="20667" y2="5833"/>
                        <a14:foregroundMark x1="11556" y1="22083" x2="11556" y2="22083"/>
                        <a14:foregroundMark x1="61667" y1="71042" x2="61111" y2="86250"/>
                        <a14:foregroundMark x1="52778" y1="75625" x2="52444" y2="89167"/>
                        <a14:backgroundMark x1="40111" y1="45625" x2="40111" y2="45625"/>
                        <a14:backgroundMark x1="43667" y1="63542" x2="43667" y2="63542"/>
                        <a14:backgroundMark x1="37444" y1="66667" x2="37444" y2="66667"/>
                        <a14:backgroundMark x1="37556" y1="59375" x2="37556" y2="59375"/>
                        <a14:backgroundMark x1="37444" y1="56875" x2="37444" y2="56875"/>
                        <a14:backgroundMark x1="37667" y1="68542" x2="37667" y2="68542"/>
                        <a14:backgroundMark x1="43667" y1="60000" x2="43667" y2="60000"/>
                        <a14:backgroundMark x1="32222" y1="69167" x2="32222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843">
            <a:off x="3516321" y="3843255"/>
            <a:ext cx="1497736" cy="79879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497707" y="688317"/>
            <a:ext cx="3013789" cy="1478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274" y="4790021"/>
            <a:ext cx="2907467" cy="1835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99527" y="116632"/>
            <a:ext cx="3076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 МВД России  по Иркутской области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zimin.fn\Downloads\kisspng-flag-of-russia-russian-empire-the-culture-of-russi-russia-5ad12b8fb3c229.5235975115236576157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60" l="0" r="99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14" y="1152027"/>
            <a:ext cx="1391642" cy="13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81192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75833" y="-832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23105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37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37" y="6849680"/>
            <a:ext cx="99108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975"/>
            <a:ext cx="99108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30820" y="2531588"/>
            <a:ext cx="2875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</a:t>
            </a:r>
          </a:p>
          <a:p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О</a:t>
            </a:r>
          </a:p>
          <a:p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739236" y="1751753"/>
            <a:ext cx="3758380" cy="4452354"/>
          </a:xfrm>
          <a:custGeom>
            <a:avLst/>
            <a:gdLst>
              <a:gd name="connsiteX0" fmla="*/ 0 w 4152900"/>
              <a:gd name="connsiteY0" fmla="*/ 4344247 h 4344247"/>
              <a:gd name="connsiteX1" fmla="*/ 520700 w 4152900"/>
              <a:gd name="connsiteY1" fmla="*/ 2617047 h 4344247"/>
              <a:gd name="connsiteX2" fmla="*/ 2755900 w 4152900"/>
              <a:gd name="connsiteY2" fmla="*/ 2401147 h 4344247"/>
              <a:gd name="connsiteX3" fmla="*/ 2540000 w 4152900"/>
              <a:gd name="connsiteY3" fmla="*/ 851747 h 4344247"/>
              <a:gd name="connsiteX4" fmla="*/ 3035300 w 4152900"/>
              <a:gd name="connsiteY4" fmla="*/ 38947 h 4344247"/>
              <a:gd name="connsiteX5" fmla="*/ 4152900 w 4152900"/>
              <a:gd name="connsiteY5" fmla="*/ 204047 h 43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4344247">
                <a:moveTo>
                  <a:pt x="0" y="4344247"/>
                </a:moveTo>
                <a:cubicBezTo>
                  <a:pt x="30691" y="3642572"/>
                  <a:pt x="61383" y="2940897"/>
                  <a:pt x="520700" y="2617047"/>
                </a:cubicBezTo>
                <a:cubicBezTo>
                  <a:pt x="980017" y="2293197"/>
                  <a:pt x="2419350" y="2695364"/>
                  <a:pt x="2755900" y="2401147"/>
                </a:cubicBezTo>
                <a:cubicBezTo>
                  <a:pt x="3092450" y="2106930"/>
                  <a:pt x="2493433" y="1245447"/>
                  <a:pt x="2540000" y="851747"/>
                </a:cubicBezTo>
                <a:cubicBezTo>
                  <a:pt x="2586567" y="458047"/>
                  <a:pt x="2766483" y="146897"/>
                  <a:pt x="3035300" y="38947"/>
                </a:cubicBezTo>
                <a:cubicBezTo>
                  <a:pt x="3304117" y="-69003"/>
                  <a:pt x="3728508" y="67522"/>
                  <a:pt x="4152900" y="204047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049344" y="2348880"/>
            <a:ext cx="3374850" cy="4574688"/>
          </a:xfrm>
          <a:custGeom>
            <a:avLst/>
            <a:gdLst>
              <a:gd name="connsiteX0" fmla="*/ 0 w 3124200"/>
              <a:gd name="connsiteY0" fmla="*/ 4199106 h 4199106"/>
              <a:gd name="connsiteX1" fmla="*/ 698500 w 3124200"/>
              <a:gd name="connsiteY1" fmla="*/ 3081506 h 4199106"/>
              <a:gd name="connsiteX2" fmla="*/ 1854200 w 3124200"/>
              <a:gd name="connsiteY2" fmla="*/ 2891006 h 4199106"/>
              <a:gd name="connsiteX3" fmla="*/ 1536700 w 3124200"/>
              <a:gd name="connsiteY3" fmla="*/ 249406 h 4199106"/>
              <a:gd name="connsiteX4" fmla="*/ 3124200 w 3124200"/>
              <a:gd name="connsiteY4" fmla="*/ 147806 h 419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4199106">
                <a:moveTo>
                  <a:pt x="0" y="4199106"/>
                </a:moveTo>
                <a:cubicBezTo>
                  <a:pt x="194733" y="3749314"/>
                  <a:pt x="389467" y="3299523"/>
                  <a:pt x="698500" y="3081506"/>
                </a:cubicBezTo>
                <a:cubicBezTo>
                  <a:pt x="1007533" y="2863489"/>
                  <a:pt x="1714500" y="3363023"/>
                  <a:pt x="1854200" y="2891006"/>
                </a:cubicBezTo>
                <a:cubicBezTo>
                  <a:pt x="1993900" y="2418989"/>
                  <a:pt x="1325033" y="706606"/>
                  <a:pt x="1536700" y="249406"/>
                </a:cubicBezTo>
                <a:cubicBezTo>
                  <a:pt x="1748367" y="-207794"/>
                  <a:pt x="2855383" y="92773"/>
                  <a:pt x="3124200" y="14780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zimin.fn\Downloads\06.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00" r="98400">
                        <a14:foregroundMark x1="39200" y1="58267" x2="39200" y2="58267"/>
                        <a14:foregroundMark x1="33000" y1="58800" x2="33000" y2="58800"/>
                        <a14:foregroundMark x1="50000" y1="57600" x2="50000" y2="57600"/>
                        <a14:foregroundMark x1="48500" y1="62267" x2="48500" y2="62267"/>
                        <a14:foregroundMark x1="51500" y1="63867" x2="51500" y2="63867"/>
                        <a14:foregroundMark x1="55800" y1="60267" x2="55800" y2="60267"/>
                        <a14:foregroundMark x1="39700" y1="61600" x2="39700" y2="61600"/>
                        <a14:foregroundMark x1="59900" y1="59200" x2="59900" y2="59200"/>
                        <a14:foregroundMark x1="56800" y1="73467" x2="56800" y2="73467"/>
                        <a14:foregroundMark x1="59900" y1="74800" x2="59900" y2="74800"/>
                        <a14:foregroundMark x1="51500" y1="76800" x2="51500" y2="76800"/>
                        <a14:foregroundMark x1="49200" y1="72800" x2="49200" y2="72800"/>
                        <a14:foregroundMark x1="40700" y1="72667" x2="40700" y2="72667"/>
                        <a14:foregroundMark x1="37300" y1="72400" x2="37300" y2="72400"/>
                        <a14:foregroundMark x1="33100" y1="71733" x2="33100" y2="71733"/>
                        <a14:foregroundMark x1="28800" y1="73333" x2="28800" y2="73333"/>
                        <a14:foregroundMark x1="23400" y1="68400" x2="23400" y2="68400"/>
                        <a14:foregroundMark x1="24900" y1="68000" x2="24900" y2="68000"/>
                        <a14:foregroundMark x1="24900" y1="66400" x2="24900" y2="66400"/>
                        <a14:foregroundMark x1="23500" y1="63867" x2="23500" y2="63867"/>
                        <a14:foregroundMark x1="24200" y1="56933" x2="24200" y2="56933"/>
                        <a14:foregroundMark x1="25200" y1="54133" x2="25200" y2="54133"/>
                        <a14:foregroundMark x1="28000" y1="49867" x2="28000" y2="49867"/>
                        <a14:foregroundMark x1="31500" y1="46667" x2="31500" y2="46667"/>
                        <a14:foregroundMark x1="31000" y1="43733" x2="33800" y2="42400"/>
                        <a14:foregroundMark x1="40100" y1="39067" x2="53300" y2="38267"/>
                        <a14:foregroundMark x1="54900" y1="41733" x2="63900" y2="54267"/>
                        <a14:foregroundMark x1="64700" y1="58800" x2="65400" y2="74133"/>
                        <a14:foregroundMark x1="79100" y1="62933" x2="69000" y2="68000"/>
                        <a14:foregroundMark x1="80600" y1="59200" x2="81400" y2="66267"/>
                        <a14:foregroundMark x1="65400" y1="75733" x2="40100" y2="95067"/>
                        <a14:foregroundMark x1="63500" y1="80400" x2="55300" y2="93067"/>
                        <a14:foregroundMark x1="63400" y1="72000" x2="56600" y2="47067"/>
                        <a14:foregroundMark x1="49300" y1="42000" x2="31800" y2="42800"/>
                        <a14:foregroundMark x1="25800" y1="45333" x2="19400" y2="24133"/>
                        <a14:foregroundMark x1="25500" y1="34533" x2="22000" y2="20800"/>
                        <a14:foregroundMark x1="36400" y1="38933" x2="32500" y2="10267"/>
                        <a14:foregroundMark x1="37900" y1="33867" x2="37300" y2="14667"/>
                        <a14:foregroundMark x1="33800" y1="36933" x2="32800" y2="21200"/>
                        <a14:foregroundMark x1="30500" y1="15733" x2="30600" y2="11067"/>
                        <a14:foregroundMark x1="32500" y1="7867" x2="34100" y2="7333"/>
                        <a14:foregroundMark x1="48700" y1="34533" x2="50300" y2="4667"/>
                        <a14:foregroundMark x1="51100" y1="32933" x2="54800" y2="8000"/>
                        <a14:foregroundMark x1="45500" y1="34533" x2="47500" y2="4533"/>
                        <a14:foregroundMark x1="56600" y1="38667" x2="64500" y2="12400"/>
                        <a14:foregroundMark x1="32000" y1="49067" x2="32000" y2="49067"/>
                        <a14:foregroundMark x1="79100" y1="70133" x2="79100" y2="70133"/>
                        <a14:foregroundMark x1="73500" y1="72000" x2="73500" y2="72000"/>
                        <a14:foregroundMark x1="67000" y1="75867" x2="67000" y2="75867"/>
                        <a14:foregroundMark x1="63100" y1="84933" x2="63100" y2="84933"/>
                        <a14:foregroundMark x1="60600" y1="87867" x2="60600" y2="87867"/>
                        <a14:foregroundMark x1="61600" y1="86533" x2="61600" y2="86533"/>
                        <a14:foregroundMark x1="57800" y1="91867" x2="57800" y2="91867"/>
                        <a14:foregroundMark x1="49500" y1="96667" x2="49500" y2="96667"/>
                        <a14:foregroundMark x1="41700" y1="96933" x2="41700" y2="96933"/>
                        <a14:foregroundMark x1="36100" y1="96400" x2="36100" y2="96400"/>
                        <a14:foregroundMark x1="32600" y1="94267" x2="32600" y2="94267"/>
                        <a14:foregroundMark x1="30000" y1="90000" x2="30000" y2="90000"/>
                        <a14:foregroundMark x1="27300" y1="87333" x2="27300" y2="87333"/>
                        <a14:foregroundMark x1="27200" y1="84933" x2="27200" y2="84933"/>
                        <a14:foregroundMark x1="25200" y1="83200" x2="25200" y2="83200"/>
                        <a14:foregroundMark x1="22300" y1="69200" x2="22300" y2="69200"/>
                        <a14:foregroundMark x1="24500" y1="48667" x2="24500" y2="48667"/>
                        <a14:foregroundMark x1="22000" y1="44400" x2="22000" y2="44400"/>
                        <a14:foregroundMark x1="18000" y1="34933" x2="18000" y2="34933"/>
                        <a14:foregroundMark x1="32300" y1="36267" x2="32300" y2="36267"/>
                        <a14:foregroundMark x1="32000" y1="30400" x2="32000" y2="30400"/>
                        <a14:foregroundMark x1="31100" y1="23733" x2="31100" y2="23733"/>
                        <a14:foregroundMark x1="36700" y1="7867" x2="36700" y2="7867"/>
                        <a14:foregroundMark x1="39000" y1="14533" x2="39000" y2="14533"/>
                        <a14:foregroundMark x1="38900" y1="33467" x2="38900" y2="33467"/>
                        <a14:foregroundMark x1="40900" y1="36400" x2="40900" y2="36400"/>
                        <a14:foregroundMark x1="44500" y1="34933" x2="44500" y2="34933"/>
                        <a14:foregroundMark x1="54000" y1="4000" x2="54000" y2="4000"/>
                        <a14:foregroundMark x1="53500" y1="22667" x2="53500" y2="22667"/>
                        <a14:foregroundMark x1="59600" y1="22533" x2="59600" y2="22533"/>
                        <a14:foregroundMark x1="61500" y1="17333" x2="61500" y2="17333"/>
                        <a14:foregroundMark x1="63200" y1="13200" x2="63200" y2="13200"/>
                        <a14:foregroundMark x1="66400" y1="11600" x2="66400" y2="11600"/>
                        <a14:foregroundMark x1="67600" y1="12800" x2="67600" y2="12800"/>
                        <a14:foregroundMark x1="70000" y1="16533" x2="70000" y2="16533"/>
                        <a14:foregroundMark x1="69400" y1="20000" x2="69400" y2="20000"/>
                        <a14:foregroundMark x1="69900" y1="22000" x2="69900" y2="22000"/>
                        <a14:foregroundMark x1="68300" y1="27333" x2="68300" y2="27333"/>
                        <a14:foregroundMark x1="68800" y1="25600" x2="68800" y2="25600"/>
                        <a14:foregroundMark x1="65100" y1="33467" x2="65100" y2="33467"/>
                        <a14:foregroundMark x1="62600" y1="38400" x2="62600" y2="38400"/>
                        <a14:foregroundMark x1="60600" y1="41600" x2="60600" y2="41600"/>
                        <a14:foregroundMark x1="60400" y1="45333" x2="60400" y2="45333"/>
                        <a14:foregroundMark x1="40200" y1="93067" x2="40200" y2="93067"/>
                        <a14:foregroundMark x1="39500" y1="93067" x2="39500" y2="93067"/>
                        <a14:foregroundMark x1="37500" y1="92667" x2="37500" y2="92667"/>
                        <a14:foregroundMark x1="33800" y1="88800" x2="33800" y2="88800"/>
                        <a14:foregroundMark x1="37100" y1="74933" x2="37100" y2="7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8" y="4370764"/>
            <a:ext cx="2496480" cy="18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3731" y="63760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6458" y="841718"/>
            <a:ext cx="3248025" cy="723900"/>
          </a:xfrm>
          <a:custGeom>
            <a:avLst/>
            <a:gdLst>
              <a:gd name="connsiteX0" fmla="*/ 0 w 3248025"/>
              <a:gd name="connsiteY0" fmla="*/ 723900 h 723900"/>
              <a:gd name="connsiteX1" fmla="*/ 1228725 w 3248025"/>
              <a:gd name="connsiteY1" fmla="*/ 28575 h 723900"/>
              <a:gd name="connsiteX2" fmla="*/ 2590800 w 3248025"/>
              <a:gd name="connsiteY2" fmla="*/ 371475 h 723900"/>
              <a:gd name="connsiteX3" fmla="*/ 3248025 w 3248025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723900">
                <a:moveTo>
                  <a:pt x="0" y="723900"/>
                </a:moveTo>
                <a:cubicBezTo>
                  <a:pt x="398462" y="405606"/>
                  <a:pt x="796925" y="87313"/>
                  <a:pt x="1228725" y="28575"/>
                </a:cubicBezTo>
                <a:cubicBezTo>
                  <a:pt x="1660525" y="-30163"/>
                  <a:pt x="2254250" y="376237"/>
                  <a:pt x="2590800" y="371475"/>
                </a:cubicBezTo>
                <a:cubicBezTo>
                  <a:pt x="2927350" y="366712"/>
                  <a:pt x="3232150" y="136525"/>
                  <a:pt x="3248025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552" y="136836"/>
            <a:ext cx="3246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Законодательство в сфере противодействия коррупции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1149" y="136836"/>
            <a:ext cx="324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Знаете ли ВЫ, что:</a:t>
            </a: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8872"/>
          <a:stretch/>
        </p:blipFill>
        <p:spPr>
          <a:xfrm>
            <a:off x="495537" y="5606930"/>
            <a:ext cx="2318306" cy="11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86008" y="4802290"/>
            <a:ext cx="3010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Взятка может быть в виде: </a:t>
            </a:r>
            <a:r>
              <a:rPr lang="ru-RU" sz="1100" dirty="0" smtClean="0">
                <a:solidFill>
                  <a:schemeClr val="bg1"/>
                </a:solidFill>
              </a:rPr>
              <a:t>денег или иного имущества (ценные бумаги, изделия из драгоценных металлов и камней, продукты питания, недвижимость и др.) так и различные услуги, работы, выгоды. Взятка может носить завуалированный характер: подарок, погашение несуществующего долга, заключение трудовых договоров с выплатой зарплаты взяточнику, его родственникам или друзьям, получение льготного кредита и т.д.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4059" y="719806"/>
            <a:ext cx="3002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В примечании 1 к статье 290 УК РФ предусмотрены соответствующие размеры взятки:</a:t>
            </a:r>
          </a:p>
          <a:p>
            <a:pPr indent="111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</a:rPr>
              <a:t>Значительный размер взятки – превышающие 25 000 руб.</a:t>
            </a:r>
          </a:p>
          <a:p>
            <a:pPr indent="111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</a:rPr>
              <a:t>Крупный размер взятки – более 150 000 руб.</a:t>
            </a:r>
          </a:p>
          <a:p>
            <a:pPr indent="111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</a:rPr>
              <a:t>Особо крупный размер взятки – более </a:t>
            </a:r>
          </a:p>
          <a:p>
            <a:pPr indent="11113"/>
            <a:r>
              <a:rPr lang="ru-RU" sz="1100" dirty="0" smtClean="0">
                <a:solidFill>
                  <a:schemeClr val="bg1"/>
                </a:solidFill>
              </a:rPr>
              <a:t>1 000 000 руб.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4059" y="2730176"/>
            <a:ext cx="2875678" cy="1371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71274" y="2697898"/>
            <a:ext cx="2907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Статья 291.2 Мелкое взяточничество </a:t>
            </a:r>
            <a:r>
              <a:rPr lang="ru-RU" sz="1100" dirty="0" smtClean="0">
                <a:solidFill>
                  <a:schemeClr val="bg1"/>
                </a:solidFill>
              </a:rPr>
              <a:t>устанавливает уголовную ответственность за так называемое мелкое взяточничество   (на сумму менее 10 000 руб.). Ответственность по данной норме несут как дающий, так и получающий взятку</a:t>
            </a:r>
            <a:r>
              <a:rPr lang="en-US" sz="1100" dirty="0" smtClean="0">
                <a:solidFill>
                  <a:schemeClr val="bg1"/>
                </a:solidFill>
              </a:rPr>
              <a:t>;</a:t>
            </a:r>
            <a:r>
              <a:rPr lang="ru-RU" sz="1100" dirty="0" smtClean="0">
                <a:solidFill>
                  <a:schemeClr val="bg1"/>
                </a:solidFill>
              </a:rPr>
              <a:t> посредничество в таком  взяточничестве ввиду его размера  не наказуемо.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6" b="90787" l="0" r="38281">
                        <a14:foregroundMark x1="22363" y1="20225" x2="22363" y2="20225"/>
                        <a14:foregroundMark x1="11914" y1="24719" x2="11914" y2="24719"/>
                        <a14:foregroundMark x1="20410" y1="37303" x2="20898" y2="43596"/>
                        <a14:foregroundMark x1="17871" y1="66067" x2="17285" y2="83146"/>
                        <a14:foregroundMark x1="23438" y1="56854" x2="24707" y2="71461"/>
                        <a14:foregroundMark x1="26172" y1="53034" x2="27051" y2="55955"/>
                        <a14:foregroundMark x1="23242" y1="37303" x2="18750" y2="49213"/>
                        <a14:foregroundMark x1="19922" y1="18427" x2="20215" y2="35730"/>
                        <a14:foregroundMark x1="12207" y1="20225" x2="12793" y2="32135"/>
                        <a14:foregroundMark x1="17969" y1="15281" x2="22070" y2="14157"/>
                        <a14:foregroundMark x1="15039" y1="88315" x2="17188" y2="84494"/>
                        <a14:foregroundMark x1="28223" y1="62247" x2="28125" y2="56404"/>
                        <a14:foregroundMark x1="29688" y1="59775" x2="29688" y2="59775"/>
                        <a14:foregroundMark x1="19531" y1="12360" x2="21191" y2="12809"/>
                        <a14:foregroundMark x1="26660" y1="86966" x2="25293" y2="83146"/>
                        <a14:foregroundMark x1="24609" y1="84045" x2="26172" y2="87191"/>
                        <a14:foregroundMark x1="24414" y1="86067" x2="24414" y2="86067"/>
                        <a14:backgroundMark x1="15137" y1="69888" x2="15137" y2="69888"/>
                        <a14:backgroundMark x1="14258" y1="71011" x2="14258" y2="71011"/>
                        <a14:backgroundMark x1="21387" y1="69663" x2="21387" y2="69663"/>
                        <a14:backgroundMark x1="15234" y1="73034" x2="15234" y2="73034"/>
                        <a14:backgroundMark x1="30078" y1="50562" x2="30078" y2="50562"/>
                        <a14:backgroundMark x1="29883" y1="64494" x2="29883" y2="64494"/>
                        <a14:backgroundMark x1="26367" y1="64944" x2="26172" y2="60899"/>
                        <a14:backgroundMark x1="15430" y1="9888" x2="15234" y2="18202"/>
                        <a14:backgroundMark x1="14648" y1="18876" x2="14648" y2="18876"/>
                        <a14:backgroundMark x1="14648" y1="21124" x2="14648" y2="21124"/>
                        <a14:backgroundMark x1="15234" y1="20000" x2="15234" y2="20000"/>
                        <a14:backgroundMark x1="12012" y1="59326" x2="13477" y2="44045"/>
                        <a14:backgroundMark x1="30273" y1="45843" x2="30371" y2="57079"/>
                        <a14:backgroundMark x1="22852" y1="32584" x2="22852" y2="32584"/>
                        <a14:backgroundMark x1="26074" y1="60000" x2="2607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27"/>
          <a:stretch/>
        </p:blipFill>
        <p:spPr>
          <a:xfrm>
            <a:off x="5578629" y="1716462"/>
            <a:ext cx="1220899" cy="128552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8135" y="1340768"/>
            <a:ext cx="319788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 smtClean="0"/>
              <a:t>Федеральный закон от 27 июля 2004 г. № 79-ФЗ «О государственной гражданской службе Российской Федерации»</a:t>
            </a:r>
            <a:r>
              <a:rPr lang="ru-RU" sz="1050" dirty="0"/>
              <a:t> </a:t>
            </a:r>
            <a:r>
              <a:rPr lang="ru-RU" sz="105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 smtClean="0"/>
              <a:t>Федеральный </a:t>
            </a:r>
            <a:r>
              <a:rPr lang="ru-RU" sz="1050" dirty="0"/>
              <a:t>закон от 25 декабря 2008 г. № 273-ФЗ «О противодействии коррупции</a:t>
            </a:r>
            <a:r>
              <a:rPr lang="ru-RU" sz="1050" dirty="0" smtClean="0"/>
              <a:t>»;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/>
              <a:t>Уголовный кодекс РФ, </a:t>
            </a:r>
            <a:r>
              <a:rPr lang="ru-RU" sz="1050" dirty="0" smtClean="0"/>
              <a:t>утвержденный федеральным законом №</a:t>
            </a:r>
            <a:r>
              <a:rPr lang="en-US" sz="1050" dirty="0"/>
              <a:t> 63-</a:t>
            </a:r>
            <a:r>
              <a:rPr lang="ru-RU" sz="1050" dirty="0" smtClean="0"/>
              <a:t>ФЗ от 13</a:t>
            </a:r>
            <a:r>
              <a:rPr lang="ru-RU" sz="1050" dirty="0"/>
              <a:t> июня 1996 </a:t>
            </a:r>
            <a:r>
              <a:rPr lang="ru-RU" sz="1050" dirty="0" smtClean="0"/>
              <a:t>года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050" dirty="0"/>
          </a:p>
          <a:p>
            <a:r>
              <a:rPr lang="ru-RU" sz="1050" dirty="0" smtClean="0"/>
              <a:t>В соответствии с п.2, ст. 1  федерального закона </a:t>
            </a:r>
            <a:r>
              <a:rPr lang="ru-RU" sz="1050" dirty="0"/>
              <a:t>от 25 декабря 2008 г. № 273-ФЗ «О противодействии коррупции</a:t>
            </a:r>
            <a:r>
              <a:rPr lang="ru-RU" sz="1050" dirty="0" smtClean="0"/>
              <a:t>», противодействие </a:t>
            </a:r>
            <a:r>
              <a:rPr lang="ru-RU" sz="1050" dirty="0"/>
              <a:t>коррупции - </a:t>
            </a:r>
            <a:r>
              <a:rPr lang="ru-RU" sz="1050" dirty="0" smtClean="0"/>
              <a:t> это деятельность </a:t>
            </a:r>
            <a:r>
              <a:rPr lang="ru-RU" sz="1050" dirty="0"/>
              <a:t>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r>
              <a:rPr lang="ru-RU" sz="1050" dirty="0"/>
              <a:t>а) 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r>
              <a:rPr lang="ru-RU" sz="1050" dirty="0"/>
              <a:t>б) 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r>
              <a:rPr lang="ru-RU" sz="1050" dirty="0"/>
              <a:t>в) по минимизации и (или) ликвидации последствий коррупционных правонарушений.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40694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 35"/>
          <p:cNvSpPr/>
          <p:nvPr/>
        </p:nvSpPr>
        <p:spPr>
          <a:xfrm rot="10800000">
            <a:off x="62510" y="86851"/>
            <a:ext cx="965215" cy="3822700"/>
          </a:xfrm>
          <a:custGeom>
            <a:avLst/>
            <a:gdLst>
              <a:gd name="connsiteX0" fmla="*/ 965215 w 965215"/>
              <a:gd name="connsiteY0" fmla="*/ 3822700 h 3822700"/>
              <a:gd name="connsiteX1" fmla="*/ 15 w 965215"/>
              <a:gd name="connsiteY1" fmla="*/ 1892300 h 3822700"/>
              <a:gd name="connsiteX2" fmla="*/ 939815 w 965215"/>
              <a:gd name="connsiteY2" fmla="*/ 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15" h="3822700">
                <a:moveTo>
                  <a:pt x="965215" y="3822700"/>
                </a:moveTo>
                <a:cubicBezTo>
                  <a:pt x="484731" y="3176058"/>
                  <a:pt x="4248" y="2529417"/>
                  <a:pt x="15" y="1892300"/>
                </a:cubicBezTo>
                <a:cubicBezTo>
                  <a:pt x="-4218" y="1255183"/>
                  <a:pt x="838215" y="402167"/>
                  <a:pt x="939815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62185" y="1524000"/>
            <a:ext cx="965215" cy="3822700"/>
          </a:xfrm>
          <a:custGeom>
            <a:avLst/>
            <a:gdLst>
              <a:gd name="connsiteX0" fmla="*/ 965215 w 965215"/>
              <a:gd name="connsiteY0" fmla="*/ 3822700 h 3822700"/>
              <a:gd name="connsiteX1" fmla="*/ 15 w 965215"/>
              <a:gd name="connsiteY1" fmla="*/ 1892300 h 3822700"/>
              <a:gd name="connsiteX2" fmla="*/ 939815 w 965215"/>
              <a:gd name="connsiteY2" fmla="*/ 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15" h="3822700">
                <a:moveTo>
                  <a:pt x="965215" y="3822700"/>
                </a:moveTo>
                <a:cubicBezTo>
                  <a:pt x="484731" y="3176058"/>
                  <a:pt x="4248" y="2529417"/>
                  <a:pt x="15" y="1892300"/>
                </a:cubicBezTo>
                <a:cubicBezTo>
                  <a:pt x="-4218" y="1255183"/>
                  <a:pt x="838215" y="402167"/>
                  <a:pt x="939815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61555" y="3309324"/>
            <a:ext cx="3126845" cy="825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49998" y="2037253"/>
            <a:ext cx="3148789" cy="848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797" y="530184"/>
            <a:ext cx="3190675" cy="1055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81192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75833" y="-832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23105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37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37" y="6849680"/>
            <a:ext cx="99108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975"/>
            <a:ext cx="99108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390900" y="4660900"/>
            <a:ext cx="3289300" cy="613066"/>
          </a:xfrm>
          <a:custGeom>
            <a:avLst/>
            <a:gdLst>
              <a:gd name="connsiteX0" fmla="*/ 0 w 3289300"/>
              <a:gd name="connsiteY0" fmla="*/ 203200 h 613066"/>
              <a:gd name="connsiteX1" fmla="*/ 1689100 w 3289300"/>
              <a:gd name="connsiteY1" fmla="*/ 609600 h 613066"/>
              <a:gd name="connsiteX2" fmla="*/ 3289300 w 3289300"/>
              <a:gd name="connsiteY2" fmla="*/ 0 h 61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300" h="613066">
                <a:moveTo>
                  <a:pt x="0" y="203200"/>
                </a:moveTo>
                <a:cubicBezTo>
                  <a:pt x="570441" y="423333"/>
                  <a:pt x="1140883" y="643467"/>
                  <a:pt x="1689100" y="609600"/>
                </a:cubicBezTo>
                <a:cubicBezTo>
                  <a:pt x="2237317" y="575733"/>
                  <a:pt x="3048000" y="234950"/>
                  <a:pt x="328930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739019" y="876257"/>
            <a:ext cx="3136813" cy="3433805"/>
          </a:xfrm>
          <a:custGeom>
            <a:avLst/>
            <a:gdLst>
              <a:gd name="connsiteX0" fmla="*/ 0 w 2921000"/>
              <a:gd name="connsiteY0" fmla="*/ 3406293 h 3406293"/>
              <a:gd name="connsiteX1" fmla="*/ 876300 w 2921000"/>
              <a:gd name="connsiteY1" fmla="*/ 142393 h 3406293"/>
              <a:gd name="connsiteX2" fmla="*/ 2921000 w 2921000"/>
              <a:gd name="connsiteY2" fmla="*/ 383693 h 340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3406293">
                <a:moveTo>
                  <a:pt x="0" y="3406293"/>
                </a:moveTo>
                <a:cubicBezTo>
                  <a:pt x="194733" y="2026226"/>
                  <a:pt x="389467" y="646160"/>
                  <a:pt x="876300" y="142393"/>
                </a:cubicBezTo>
                <a:cubicBezTo>
                  <a:pt x="1363133" y="-361374"/>
                  <a:pt x="2533650" y="654626"/>
                  <a:pt x="2921000" y="383693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135" y="1340768"/>
            <a:ext cx="3197882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"/>
            <a:r>
              <a:rPr lang="ru-RU" sz="1050" dirty="0" smtClean="0">
                <a:solidFill>
                  <a:srgbClr val="FF0000"/>
                </a:solidFill>
              </a:rPr>
              <a:t>Получение взятки </a:t>
            </a:r>
            <a:r>
              <a:rPr lang="ru-RU" sz="1050" dirty="0" smtClean="0"/>
              <a:t>(ст.290 УК РФ) – одно из самых опасных должностных преступлений, особенно если это совершается группой лиц или сопровождается вымогательством, которое заключается в получении должностным лицом преимуществ и выгод за законные или незаконные действия (бездействия).</a:t>
            </a:r>
          </a:p>
          <a:p>
            <a:pPr indent="72000">
              <a:lnSpc>
                <a:spcPts val="500"/>
              </a:lnSpc>
            </a:pPr>
            <a:endParaRPr lang="ru-RU" sz="1200" dirty="0" smtClean="0"/>
          </a:p>
          <a:p>
            <a:pPr indent="72000"/>
            <a:r>
              <a:rPr lang="ru-RU" sz="1050" dirty="0" smtClean="0">
                <a:solidFill>
                  <a:srgbClr val="FF0000"/>
                </a:solidFill>
              </a:rPr>
              <a:t>Дача взятки </a:t>
            </a:r>
            <a:r>
              <a:rPr lang="ru-RU" sz="1050" dirty="0" smtClean="0"/>
              <a:t>(ст. 291 УК РФ) – преступление, направленное на склонение должностного лица к совершению законных или незаконных действий, либо предоставлению, получению каких-либо преимуществ в пользу дающего, или третьих лиц.</a:t>
            </a:r>
          </a:p>
          <a:p>
            <a:pPr indent="72000">
              <a:lnSpc>
                <a:spcPts val="500"/>
              </a:lnSpc>
            </a:pPr>
            <a:endParaRPr lang="ru-RU" sz="1050" dirty="0"/>
          </a:p>
          <a:p>
            <a:pPr indent="72000"/>
            <a:r>
              <a:rPr lang="ru-RU" sz="1050" dirty="0" smtClean="0">
                <a:solidFill>
                  <a:srgbClr val="FF0000"/>
                </a:solidFill>
              </a:rPr>
              <a:t>Посредничество</a:t>
            </a:r>
            <a:r>
              <a:rPr lang="ru-RU" sz="1050" dirty="0" smtClean="0"/>
              <a:t> (ст.291.1 УК РФ) – это</a:t>
            </a:r>
            <a:r>
              <a:rPr lang="ru-RU" sz="1050" dirty="0"/>
              <a:t> </a:t>
            </a:r>
            <a:r>
              <a:rPr lang="ru-RU" sz="1050" dirty="0" smtClean="0"/>
              <a:t>непосредственная </a:t>
            </a:r>
            <a:r>
              <a:rPr lang="ru-RU" sz="1050" dirty="0"/>
              <a:t>передача взятки по поручению взяткодателя или взяткополучателя либо иное способствование взяткодателю </a:t>
            </a:r>
            <a:r>
              <a:rPr lang="ru-RU" sz="1050" dirty="0" smtClean="0"/>
              <a:t>и (или) взяткополучателю </a:t>
            </a:r>
            <a:r>
              <a:rPr lang="ru-RU" sz="1050" dirty="0"/>
              <a:t>в достижении либо реализации соглашения между ними о получении и даче взятки в значительном размере</a:t>
            </a:r>
            <a:r>
              <a:rPr lang="ru-RU" sz="1050" dirty="0" smtClean="0"/>
              <a:t>.</a:t>
            </a:r>
          </a:p>
          <a:p>
            <a:pPr indent="72000">
              <a:lnSpc>
                <a:spcPts val="500"/>
              </a:lnSpc>
            </a:pPr>
            <a:endParaRPr lang="ru-RU" sz="1050" dirty="0"/>
          </a:p>
          <a:p>
            <a:pPr indent="72000"/>
            <a:r>
              <a:rPr lang="ru-RU" sz="1050" dirty="0" smtClean="0">
                <a:solidFill>
                  <a:srgbClr val="FF0000"/>
                </a:solidFill>
              </a:rPr>
              <a:t>Мелкое взяточничество </a:t>
            </a:r>
            <a:r>
              <a:rPr lang="ru-RU" sz="1050" dirty="0" smtClean="0"/>
              <a:t>(ст. 291.2) заключается в получении взятки, дача взятки лично или через посредника в размере, не превышающем десяти тысяч рублей.</a:t>
            </a:r>
          </a:p>
          <a:p>
            <a:pPr indent="72000"/>
            <a:endParaRPr lang="ru-RU" sz="1050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" y="5240044"/>
            <a:ext cx="3301280" cy="1609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3259" y="5323159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КТО МОЖЕТ БЫТЬ ПРИВЛЕЧЕН К УГОЛОВНОЙ ОТВЕТСТВЕННОСТИ ЗА ПОЛУЧЕНИЕ ВЗЯТКИ?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177" y="413451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ВЗЯТКОДАТЕЛЬ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5736" y="414211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ВЗЯТКОПОЛУЧАТЕЛЬ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5262" y="4611707"/>
            <a:ext cx="210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ПОСРЕДНИК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 ПРИ ПОЛУЧЕНИИ ВЗЯТКИ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90335" y="4280617"/>
            <a:ext cx="415373" cy="55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2"/>
          </p:cNvCxnSpPr>
          <p:nvPr/>
        </p:nvCxnSpPr>
        <p:spPr>
          <a:xfrm flipV="1">
            <a:off x="5581417" y="4419117"/>
            <a:ext cx="364419" cy="3794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>
            <a:off x="4141257" y="4411516"/>
            <a:ext cx="468695" cy="4027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4091" y="68805"/>
            <a:ext cx="2935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Наказание для Взяткополучателей</a:t>
            </a:r>
          </a:p>
          <a:p>
            <a:r>
              <a:rPr lang="ru-RU" sz="1200" dirty="0" smtClean="0">
                <a:solidFill>
                  <a:srgbClr val="FFC000"/>
                </a:solidFill>
              </a:rPr>
              <a:t>В соответствии со ст. 290 УК РФ</a:t>
            </a: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6666" y="517370"/>
            <a:ext cx="3352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Штраф – до 5 000 000 руб. либо от 10 до 100 сумм взятки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Лишение свободы – до 15 лет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Дополнительный вид наказания – лишение права занимать определенные должности  или заниматься определенной деятельностью до 15 лет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6801" y="1564826"/>
            <a:ext cx="2755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Наказание для Взяткодателей</a:t>
            </a:r>
          </a:p>
          <a:p>
            <a:r>
              <a:rPr lang="ru-RU" sz="1200" dirty="0" smtClean="0">
                <a:solidFill>
                  <a:srgbClr val="FFC000"/>
                </a:solidFill>
              </a:rPr>
              <a:t>В соответствии со ст.291 УК РФ</a:t>
            </a:r>
            <a:endParaRPr lang="ru-RU" sz="1100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7757" y="1993394"/>
            <a:ext cx="330520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Штраф – до 4 000 000 руб. от 70 до 90 сумм взятки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Лишение свободы – до 15 лет</a:t>
            </a:r>
          </a:p>
          <a:p>
            <a:r>
              <a:rPr lang="ru-RU" sz="1050" dirty="0">
                <a:solidFill>
                  <a:schemeClr val="bg1"/>
                </a:solidFill>
              </a:rPr>
              <a:t>Дополнительный вид наказания – лишение права занимать определенные должности  или заниматься определенной деятельностью до </a:t>
            </a:r>
            <a:r>
              <a:rPr lang="ru-RU" sz="1050" dirty="0" smtClean="0">
                <a:solidFill>
                  <a:schemeClr val="bg1"/>
                </a:solidFill>
              </a:rPr>
              <a:t>10 </a:t>
            </a:r>
            <a:r>
              <a:rPr lang="ru-RU" sz="1050" dirty="0">
                <a:solidFill>
                  <a:schemeClr val="bg1"/>
                </a:solidFill>
              </a:rPr>
              <a:t>лет</a:t>
            </a:r>
          </a:p>
          <a:p>
            <a:endParaRPr lang="ru-RU" sz="1100" dirty="0" smtClean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29090" y="2845519"/>
            <a:ext cx="2755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Наказание для Посредников</a:t>
            </a:r>
          </a:p>
          <a:p>
            <a:r>
              <a:rPr lang="ru-RU" sz="1200" dirty="0" smtClean="0">
                <a:solidFill>
                  <a:srgbClr val="FFC000"/>
                </a:solidFill>
              </a:rPr>
              <a:t>В соответствии со ст. 291.1 УК РФ</a:t>
            </a: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37368" y="3260997"/>
            <a:ext cx="3216736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Штраф – до 3 000 000 руб. либо до 60 суммы взятки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Лишение свободы – до </a:t>
            </a:r>
            <a:r>
              <a:rPr lang="ru-RU" sz="1050" dirty="0">
                <a:solidFill>
                  <a:schemeClr val="bg1"/>
                </a:solidFill>
              </a:rPr>
              <a:t>7</a:t>
            </a:r>
            <a:r>
              <a:rPr lang="ru-RU" sz="1050" dirty="0" smtClean="0">
                <a:solidFill>
                  <a:schemeClr val="bg1"/>
                </a:solidFill>
              </a:rPr>
              <a:t> лет</a:t>
            </a:r>
          </a:p>
          <a:p>
            <a:r>
              <a:rPr lang="ru-RU" sz="1050" dirty="0">
                <a:solidFill>
                  <a:schemeClr val="bg1"/>
                </a:solidFill>
              </a:rPr>
              <a:t>Дополнительный вид наказания – лишение права занимать определенные должности  или заниматься определенной деятельностью до 10 лет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7359" y="119602"/>
            <a:ext cx="326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ВАШИ ДЕЙСТВИЯ, ЕСЛИ ВЫ ПРИНЯЛИ РЕШЕНИЕ ПРОТИВОСТОЯТЬ КОРРУПЦИИ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81192" y="1196752"/>
            <a:ext cx="3121322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По своему усмотрению Вы можете обратиться с устным или письменным заявлением в правоохранительные органы по месту Вашего жительства, а также:</a:t>
            </a:r>
          </a:p>
          <a:p>
            <a:pPr marL="349250" indent="-171450">
              <a:lnSpc>
                <a:spcPts val="500"/>
              </a:lnSpc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357188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В органы внутренних дел – Управление по борьбе с экономическими </a:t>
            </a:r>
            <a:r>
              <a:rPr lang="ru-RU" sz="1200" smtClean="0"/>
              <a:t>преступлениями ГУ МВД </a:t>
            </a:r>
            <a:r>
              <a:rPr lang="ru-RU" sz="1200" dirty="0" smtClean="0"/>
              <a:t>России по Иркутской области по тел. (3952) 21-67-14</a:t>
            </a:r>
          </a:p>
          <a:p>
            <a:pPr marL="171450" indent="-171450">
              <a:lnSpc>
                <a:spcPts val="500"/>
              </a:lnSpc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257175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В Главное управление МВД России по Иркутской области по адресу: г. Иркутск, ул. Литвинова, 15 тел. (3952) 21-68-88</a:t>
            </a:r>
          </a:p>
          <a:p>
            <a:pPr marL="171450" indent="-171450">
              <a:lnSpc>
                <a:spcPts val="500"/>
              </a:lnSpc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В ОРЧ СБ ГУ МВД России по Иркутской области по адресу: г. Иркутск, ул. Чехова, 18, тел. (3952) 21-69-29</a:t>
            </a:r>
          </a:p>
          <a:p>
            <a:pPr>
              <a:lnSpc>
                <a:spcPts val="500"/>
              </a:lnSpc>
            </a:pP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В </a:t>
            </a:r>
            <a:r>
              <a:rPr lang="ru-RU" sz="1200" dirty="0" smtClean="0"/>
              <a:t>группу по профилактике коррупционных  и иных правонарушений УРЛС ГУ МВД по Иркутской области  </a:t>
            </a:r>
            <a:r>
              <a:rPr lang="ru-RU" sz="1200" dirty="0"/>
              <a:t>по </a:t>
            </a:r>
            <a:r>
              <a:rPr lang="ru-RU" sz="1200" dirty="0" smtClean="0"/>
              <a:t>адресу </a:t>
            </a:r>
            <a:r>
              <a:rPr lang="ru-RU" sz="1200" dirty="0"/>
              <a:t>г</a:t>
            </a:r>
            <a:r>
              <a:rPr lang="ru-RU" sz="1200" dirty="0" smtClean="0"/>
              <a:t>. </a:t>
            </a:r>
            <a:r>
              <a:rPr lang="ru-RU" sz="1200" dirty="0"/>
              <a:t>Иркутск, ул. </a:t>
            </a:r>
            <a:r>
              <a:rPr lang="ru-RU" sz="1200" dirty="0" smtClean="0"/>
              <a:t>Литвинова, 15,  </a:t>
            </a:r>
            <a:r>
              <a:rPr lang="ru-RU" sz="1200" dirty="0"/>
              <a:t>тел. (3952) </a:t>
            </a:r>
            <a:r>
              <a:rPr lang="ru-RU" sz="1200" dirty="0" smtClean="0"/>
              <a:t>21 -61-31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 marL="171450" indent="-171450">
              <a:lnSpc>
                <a:spcPts val="500"/>
              </a:lnSpc>
              <a:buFont typeface="Wingdings" panose="05000000000000000000" pitchFamily="2" charset="2"/>
              <a:buChar char="v"/>
            </a:pPr>
            <a:endParaRPr lang="ru-RU" sz="1200" dirty="0" smtClean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48" y="5517232"/>
            <a:ext cx="2196416" cy="1340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9" y="42744"/>
            <a:ext cx="3234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Федеральный закон от 25.12.2008 г. № 273-ФЗ</a:t>
            </a:r>
          </a:p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«О противодействии коррупции»</a:t>
            </a:r>
          </a:p>
          <a:p>
            <a:pPr marL="92075"/>
            <a:r>
              <a:rPr lang="ru-RU" sz="1200" dirty="0" smtClean="0">
                <a:solidFill>
                  <a:srgbClr val="FFC000"/>
                </a:solidFill>
              </a:rPr>
              <a:t>Согласно ст.1 под понятием «коррупция» понимается такие виды правонарушений, за которые предусмотрена уголовная ответственность, как </a:t>
            </a:r>
            <a:r>
              <a:rPr lang="ru-RU" sz="1200" b="1" u="sng" dirty="0" smtClean="0">
                <a:solidFill>
                  <a:srgbClr val="FFC000"/>
                </a:solidFill>
              </a:rPr>
              <a:t>дача взятки</a:t>
            </a:r>
            <a:r>
              <a:rPr lang="ru-RU" sz="1200" b="1" dirty="0" smtClean="0">
                <a:solidFill>
                  <a:srgbClr val="FFC000"/>
                </a:solidFill>
              </a:rPr>
              <a:t>  </a:t>
            </a:r>
            <a:r>
              <a:rPr lang="ru-RU" sz="1200" dirty="0" smtClean="0">
                <a:solidFill>
                  <a:srgbClr val="FFC000"/>
                </a:solidFill>
              </a:rPr>
              <a:t>и </a:t>
            </a:r>
            <a:r>
              <a:rPr lang="ru-RU" sz="1200" b="1" u="sng" dirty="0" smtClean="0">
                <a:solidFill>
                  <a:srgbClr val="FFC000"/>
                </a:solidFill>
              </a:rPr>
              <a:t>получения взятки</a:t>
            </a:r>
          </a:p>
        </p:txBody>
      </p:sp>
    </p:spTree>
    <p:extLst>
      <p:ext uri="{BB962C8B-B14F-4D97-AF65-F5344CB8AC3E}">
        <p14:creationId xmlns:p14="http://schemas.microsoft.com/office/powerpoint/2010/main" val="1748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388</TotalTime>
  <Words>707</Words>
  <Application>Microsoft Office PowerPoint</Application>
  <PresentationFormat>Лист A4 (210x297 мм)</PresentationFormat>
  <Paragraphs>64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Corbel</vt:lpstr>
      <vt:lpstr>Wingdings</vt:lpstr>
      <vt:lpstr>Глубина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Зимин Федор Николаевич (ФПД)</dc:creator>
  <cp:lastModifiedBy>Игорь</cp:lastModifiedBy>
  <cp:revision>47</cp:revision>
  <dcterms:created xsi:type="dcterms:W3CDTF">2018-11-19T07:15:46Z</dcterms:created>
  <dcterms:modified xsi:type="dcterms:W3CDTF">2020-02-11T06:15:54Z</dcterms:modified>
</cp:coreProperties>
</file>