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325" r:id="rId2"/>
    <p:sldId id="326" r:id="rId3"/>
    <p:sldId id="319" r:id="rId4"/>
    <p:sldId id="317" r:id="rId5"/>
    <p:sldId id="327" r:id="rId6"/>
    <p:sldId id="328" r:id="rId7"/>
    <p:sldId id="314" r:id="rId8"/>
    <p:sldId id="273" r:id="rId9"/>
    <p:sldId id="274" r:id="rId10"/>
    <p:sldId id="299" r:id="rId11"/>
    <p:sldId id="330" r:id="rId12"/>
    <p:sldId id="331" r:id="rId13"/>
    <p:sldId id="32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FF"/>
    <a:srgbClr val="3EF026"/>
    <a:srgbClr val="FF00FF"/>
    <a:srgbClr val="FF9900"/>
    <a:srgbClr val="BAD145"/>
    <a:srgbClr val="CCFF33"/>
    <a:srgbClr val="F5F5F5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85458" autoAdjust="0"/>
  </p:normalViewPr>
  <p:slideViewPr>
    <p:cSldViewPr>
      <p:cViewPr varScale="1">
        <p:scale>
          <a:sx n="63" d="100"/>
          <a:sy n="63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41205214486589E-2"/>
          <c:y val="2.821394613135705E-2"/>
          <c:w val="0.96711758957102656"/>
          <c:h val="0.861379903120109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бюджет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2.4576048927168383E-2"/>
                  <c:y val="-2.844668367953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259808108752942E-2"/>
                  <c:y val="-2.8446683679534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456499368921518E-3"/>
                  <c:y val="-4.16440889576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8472</c:v>
                </c:pt>
                <c:pt idx="1">
                  <c:v>8472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5609259046546618E-2"/>
                  <c:y val="-4.7455707677572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60557207391269E-2"/>
                  <c:y val="-5.5307882458107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071982340126493E-2"/>
                  <c:y val="-3.1291326053377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13558</c:v>
                </c:pt>
                <c:pt idx="1">
                  <c:v>13830</c:v>
                </c:pt>
                <c:pt idx="2">
                  <c:v>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057440"/>
        <c:axId val="172058000"/>
        <c:axId val="0"/>
      </c:bar3DChart>
      <c:catAx>
        <c:axId val="17205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2058000"/>
        <c:crosses val="autoZero"/>
        <c:auto val="1"/>
        <c:lblAlgn val="ctr"/>
        <c:lblOffset val="100"/>
        <c:noMultiLvlLbl val="0"/>
      </c:catAx>
      <c:valAx>
        <c:axId val="17205800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7205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474243740322526E-2"/>
          <c:y val="0.26060214689950278"/>
          <c:w val="0.80905151251935692"/>
          <c:h val="0.64877387361000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FFFF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4333</c:v>
                </c:pt>
                <c:pt idx="1">
                  <c:v>9216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1.510784516006158E-2"/>
          <c:y val="7.4823336127635656E-2"/>
          <c:w val="0.9374116259809514"/>
          <c:h val="0.1353934158830837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0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13562937172607E-2"/>
          <c:y val="9.4311033342636921E-2"/>
          <c:w val="0.88380708169218569"/>
          <c:h val="0.86136684057224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rgbClr val="3EF026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4215789072757173"/>
                  <c:y val="0.1625092141328695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4099934130046056E-5"/>
                  <c:y val="-9.44548811645232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387850802313964"/>
                  <c:y val="-0.192384474454487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72925230529952E-2"/>
                  <c:y val="-0.130494664748695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1244757526941452"/>
                  <c:y val="-7.47284067243488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546989474250332E-2"/>
                  <c:y val="7.834231487644116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81961490722195"/>
                      <c:h val="0.22967630661771546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effectLst/>
                    <a:latin typeface="Traditional Arabic" panose="02020603050405020304" pitchFamily="18" charset="-78"/>
                    <a:cs typeface="Traditional Arabic" panose="02020603050405020304" pitchFamily="18" charset="-78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</c:v>
                </c:pt>
                <c:pt idx="3">
                  <c:v>Доходы от уплаты акцизов</c:v>
                </c:pt>
                <c:pt idx="4">
                  <c:v>Государственная пошлина</c:v>
                </c:pt>
                <c:pt idx="5">
                  <c:v>Доходы от оказания платных услуг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983</c:v>
                </c:pt>
                <c:pt idx="1">
                  <c:v>190</c:v>
                </c:pt>
                <c:pt idx="2">
                  <c:v>466</c:v>
                </c:pt>
                <c:pt idx="3">
                  <c:v>1505</c:v>
                </c:pt>
                <c:pt idx="4">
                  <c:v>35</c:v>
                </c:pt>
                <c:pt idx="5">
                  <c:v>1505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0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52161833962905"/>
          <c:y val="1.261449892627769E-2"/>
          <c:w val="0.6988559016342023"/>
          <c:h val="0.681877070549151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rgbClr val="3EF026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7184664399306375E-2"/>
                  <c:y val="-0.20361804356736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101179833936021"/>
                  <c:y val="0.134085501802118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62961522793765E-2"/>
                  <c:y val="-0.278085034816898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72925230529952E-2"/>
                  <c:y val="-0.130494664748695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1244757526941452"/>
                  <c:y val="-7.47284067243488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808648576084139"/>
                  <c:y val="2.15367384474452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effectLst/>
                    <a:latin typeface="Traditional Arabic" panose="02020603050405020304" pitchFamily="18" charset="-78"/>
                    <a:cs typeface="Traditional Arabic" panose="02020603050405020304" pitchFamily="18" charset="-78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Целевые средства</c:v>
                </c:pt>
                <c:pt idx="1">
                  <c:v>Финансовая помощь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459</c:v>
                </c:pt>
                <c:pt idx="1">
                  <c:v>8757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934104296268486E-2"/>
          <c:y val="1.2152923591863651E-2"/>
          <c:w val="0.9287292755042299"/>
          <c:h val="0.834984143204208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2729</c:v>
                </c:pt>
                <c:pt idx="1">
                  <c:v>4333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4.4076826487002892E-3"/>
                  <c:y val="-3.456765929119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076826487002892E-3"/>
                  <c:y val="-2.2222066687197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076826487002892E-3"/>
                  <c:y val="-3.209854077039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384550991335204E-3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9422</c:v>
                </c:pt>
                <c:pt idx="1">
                  <c:v>8757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средства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658</c:v>
                </c:pt>
                <c:pt idx="1">
                  <c:v>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115248"/>
        <c:axId val="174115808"/>
      </c:barChart>
      <c:catAx>
        <c:axId val="17411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74115808"/>
        <c:crosses val="autoZero"/>
        <c:auto val="1"/>
        <c:lblAlgn val="ctr"/>
        <c:lblOffset val="100"/>
        <c:noMultiLvlLbl val="0"/>
      </c:catAx>
      <c:valAx>
        <c:axId val="174115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11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055647166970669E-3"/>
          <c:y val="0.92177793642350347"/>
          <c:w val="0.97531362223822815"/>
          <c:h val="7.8222063576496789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474243740322526E-2"/>
          <c:y val="0.1634192005876898"/>
          <c:w val="0.85843418878195776"/>
          <c:h val="0.687167128822421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FFFF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полномочия</c:v>
                </c:pt>
                <c:pt idx="1">
                  <c:v>государственные полномочия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12976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1.567463789248566E-2"/>
          <c:y val="1.6361560733614642E-3"/>
          <c:w val="0.9374116259809514"/>
          <c:h val="0.1353934158830837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807418483556471E-2"/>
          <c:y val="0.13184026847635205"/>
          <c:w val="0.88180138454561519"/>
          <c:h val="0.83744642378783818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0066"/>
              </a:solidFill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rgbClr val="000066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FFFF"/>
              </a:solidFill>
              <a:ln>
                <a:solidFill>
                  <a:srgbClr val="000066"/>
                </a:solidFill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000066"/>
                </a:solidFill>
              </a:ln>
            </c:spPr>
          </c:dPt>
          <c:dLbls>
            <c:dLbl>
              <c:idx val="0"/>
              <c:layout>
                <c:manualLayout>
                  <c:x val="-0.15882388295653851"/>
                  <c:y val="-0.202845120100009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553244539313482"/>
                  <c:y val="-0.137313041342977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0528229103870063"/>
                  <c:y val="-5.97251986784534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9868684900220564E-2"/>
                  <c:y val="-0.112572551120635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021698864060642E-2"/>
                  <c:y val="-0.187512463910468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1108647308768971E-2"/>
                  <c:y val="-5.38305131410542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7778867011133336E-2"/>
                  <c:y val="0.127016363068131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4343812663802391"/>
                  <c:y val="-7.04530910497963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Оплата труда и начисления на нее </c:v>
                </c:pt>
                <c:pt idx="1">
                  <c:v>Оплата работ, услуг </c:v>
                </c:pt>
                <c:pt idx="2">
                  <c:v>Перечисление другим бюджетам</c:v>
                </c:pt>
                <c:pt idx="3">
                  <c:v>Социальное обеспечение</c:v>
                </c:pt>
                <c:pt idx="4">
                  <c:v>Прочие расходы</c:v>
                </c:pt>
                <c:pt idx="5">
                  <c:v>Увеличение стоимости основных средств</c:v>
                </c:pt>
                <c:pt idx="6">
                  <c:v>Увеличение стоимости материальных запасов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7534</c:v>
                </c:pt>
                <c:pt idx="1">
                  <c:v>4411</c:v>
                </c:pt>
                <c:pt idx="2">
                  <c:v>543</c:v>
                </c:pt>
                <c:pt idx="3">
                  <c:v>386</c:v>
                </c:pt>
                <c:pt idx="4">
                  <c:v>5</c:v>
                </c:pt>
                <c:pt idx="5">
                  <c:v>28</c:v>
                </c:pt>
                <c:pt idx="6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0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41078769025655"/>
          <c:y val="6.4772133599559148E-2"/>
          <c:w val="0.84090221672559118"/>
          <c:h val="0.820466825543365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rgbClr val="3EF026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7"/>
            <c:bubble3D val="0"/>
            <c:spPr>
              <a:solidFill>
                <a:srgbClr val="00FFFF"/>
              </a:solidFill>
            </c:spPr>
          </c:dPt>
          <c:dLbls>
            <c:dLbl>
              <c:idx val="0"/>
              <c:layout>
                <c:manualLayout>
                  <c:x val="0.1616212389445707"/>
                  <c:y val="-0.107028771291513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45317649890753"/>
                      <c:h val="0.1233135453120638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495861837859534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92082610780266"/>
                      <c:h val="0.2056361866729644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4156752566463677E-2"/>
                  <c:y val="-0.16674610501606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982377546859527"/>
                  <c:y val="-0.132766887805855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6457383374254649E-2"/>
                  <c:y val="-0.145110881845891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7422485464578011"/>
                  <c:y val="6.01645304191625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0920760639311528"/>
                  <c:y val="5.43608746580158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3045282265006246E-2"/>
                  <c:y val="3.422735567212982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4232</c:v>
                </c:pt>
                <c:pt idx="1">
                  <c:v>50</c:v>
                </c:pt>
                <c:pt idx="2">
                  <c:v>1329</c:v>
                </c:pt>
                <c:pt idx="3">
                  <c:v>1457</c:v>
                </c:pt>
                <c:pt idx="4">
                  <c:v>4982</c:v>
                </c:pt>
                <c:pt idx="5">
                  <c:v>386</c:v>
                </c:pt>
                <c:pt idx="6">
                  <c:v>543</c:v>
                </c:pt>
                <c:pt idx="7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0.67746</cdr:x>
      <cdr:y>0.05216</cdr:y>
    </cdr:from>
    <cdr:to>
      <cdr:x>0.81225</cdr:x>
      <cdr:y>0.1128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976664" y="268302"/>
          <a:ext cx="1189146" cy="31190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13 549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0.20847</cdr:x>
      <cdr:y>0.05897</cdr:y>
    </cdr:from>
    <cdr:to>
      <cdr:x>0.34543</cdr:x>
      <cdr:y>0.12237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1839178" y="303320"/>
          <a:ext cx="1208290" cy="32610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12 809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0.47553</cdr:x>
      <cdr:y>0.49408</cdr:y>
    </cdr:from>
    <cdr:to>
      <cdr:x>0.60657</cdr:x>
      <cdr:y>0.54566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195209" y="2541325"/>
          <a:ext cx="1156063" cy="26530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13 090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0.73459</cdr:x>
      <cdr:y>0.65455</cdr:y>
    </cdr:from>
    <cdr:to>
      <cdr:x>0.83124</cdr:x>
      <cdr:y>0.72377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6480720" y="3366706"/>
          <a:ext cx="852667" cy="3560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32%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0.28183</cdr:x>
      <cdr:y>0.71055</cdr:y>
    </cdr:from>
    <cdr:to>
      <cdr:x>0.37849</cdr:x>
      <cdr:y>0.77977</cdr:y>
    </cdr:to>
    <cdr:sp macro="" textlink="">
      <cdr:nvSpPr>
        <cdr:cNvPr id="15" name="Скругленный прямоугольник 14"/>
        <cdr:cNvSpPr/>
      </cdr:nvSpPr>
      <cdr:spPr>
        <a:xfrm xmlns:a="http://schemas.openxmlformats.org/drawingml/2006/main">
          <a:off x="2486344" y="3654738"/>
          <a:ext cx="852755" cy="3560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Calibri"/>
            </a:rPr>
            <a:t>2</a:t>
          </a:r>
          <a:r>
            <a:rPr lang="ru-RU" sz="1800" b="1" dirty="0" smtClean="0">
              <a:solidFill>
                <a:srgbClr val="002060"/>
              </a:solidFill>
              <a:latin typeface="Calibri"/>
            </a:rPr>
            <a:t>1%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0.69378</cdr:x>
      <cdr:y>0.48526</cdr:y>
    </cdr:from>
    <cdr:to>
      <cdr:x>0.79044</cdr:x>
      <cdr:y>0.55449</cdr:y>
    </cdr:to>
    <cdr:sp macro="" textlink="">
      <cdr:nvSpPr>
        <cdr:cNvPr id="18" name="Скругленный прямоугольник 17"/>
        <cdr:cNvSpPr/>
      </cdr:nvSpPr>
      <cdr:spPr>
        <a:xfrm xmlns:a="http://schemas.openxmlformats.org/drawingml/2006/main">
          <a:off x="6120680" y="2495933"/>
          <a:ext cx="852755" cy="35608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65%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0.03906</cdr:x>
      <cdr:y>0.54255</cdr:y>
    </cdr:from>
    <cdr:to>
      <cdr:x>0.13572</cdr:x>
      <cdr:y>0.61177</cdr:y>
    </cdr:to>
    <cdr:sp macro="" textlink="">
      <cdr:nvSpPr>
        <cdr:cNvPr id="19" name="Скругленный прямоугольник 18"/>
        <cdr:cNvSpPr/>
      </cdr:nvSpPr>
      <cdr:spPr>
        <a:xfrm xmlns:a="http://schemas.openxmlformats.org/drawingml/2006/main">
          <a:off x="344557" y="2790642"/>
          <a:ext cx="852755" cy="3560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95%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0.22822</cdr:x>
      <cdr:y>0.48221</cdr:y>
    </cdr:from>
    <cdr:to>
      <cdr:x>0.32488</cdr:x>
      <cdr:y>0.55143</cdr:y>
    </cdr:to>
    <cdr:sp macro="" textlink="">
      <cdr:nvSpPr>
        <cdr:cNvPr id="20" name="Скругленный прямоугольник 19"/>
        <cdr:cNvSpPr/>
      </cdr:nvSpPr>
      <cdr:spPr>
        <a:xfrm xmlns:a="http://schemas.openxmlformats.org/drawingml/2006/main">
          <a:off x="2013411" y="2480281"/>
          <a:ext cx="852755" cy="35603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74%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0.28523</cdr:x>
      <cdr:y>0.16119</cdr:y>
    </cdr:from>
    <cdr:to>
      <cdr:x>0.38188</cdr:x>
      <cdr:y>0.23041</cdr:y>
    </cdr:to>
    <cdr:sp macro="" textlink="">
      <cdr:nvSpPr>
        <cdr:cNvPr id="22" name="Скругленный прямоугольник 21"/>
        <cdr:cNvSpPr/>
      </cdr:nvSpPr>
      <cdr:spPr>
        <a:xfrm xmlns:a="http://schemas.openxmlformats.org/drawingml/2006/main">
          <a:off x="2516385" y="829090"/>
          <a:ext cx="852667" cy="3560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Calibri"/>
            </a:rPr>
            <a:t>5</a:t>
          </a:r>
          <a:r>
            <a:rPr lang="ru-RU" sz="1800" b="1" dirty="0" smtClean="0">
              <a:solidFill>
                <a:srgbClr val="002060"/>
              </a:solidFill>
              <a:latin typeface="Calibri"/>
            </a:rPr>
            <a:t>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0.01734</cdr:x>
      <cdr:y>0.48768</cdr:y>
    </cdr:from>
    <cdr:to>
      <cdr:x>0.14838</cdr:x>
      <cdr:y>0.53927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153005" y="2508425"/>
          <a:ext cx="1156063" cy="26530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12 151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0.74953</cdr:x>
      <cdr:y>0.11068</cdr:y>
    </cdr:from>
    <cdr:to>
      <cdr:x>0.84618</cdr:x>
      <cdr:y>0.1799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6612537" y="569311"/>
          <a:ext cx="852667" cy="35603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rgbClr val="002060"/>
              </a:solidFill>
              <a:latin typeface="Calibri"/>
            </a:rPr>
            <a:t>3</a:t>
          </a:r>
          <a:r>
            <a:rPr lang="ru-RU" sz="1800" b="1" dirty="0" smtClean="0">
              <a:solidFill>
                <a:srgbClr val="002060"/>
              </a:solidFill>
              <a:latin typeface="Calibri"/>
            </a:rPr>
            <a:t>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0.4994</cdr:x>
      <cdr:y>0.52636</cdr:y>
    </cdr:from>
    <cdr:to>
      <cdr:x>0.59606</cdr:x>
      <cdr:y>0.59558</cdr:y>
    </cdr:to>
    <cdr:sp macro="" textlink="">
      <cdr:nvSpPr>
        <cdr:cNvPr id="26" name="Скругленный прямоугольник 25"/>
        <cdr:cNvSpPr/>
      </cdr:nvSpPr>
      <cdr:spPr>
        <a:xfrm xmlns:a="http://schemas.openxmlformats.org/drawingml/2006/main">
          <a:off x="4405774" y="2707345"/>
          <a:ext cx="852755" cy="3560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Calibri"/>
            </a:rPr>
            <a:t>97%</a:t>
          </a:r>
          <a:endParaRPr lang="ru-RU" sz="1800" b="1" dirty="0">
            <a:solidFill>
              <a:srgbClr val="002060"/>
            </a:solidFill>
            <a:latin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3EF5F-18C3-4F25-9923-CCB2890A4B7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2858-E0CA-4E73-A1EE-47C12F8D76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9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8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1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47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13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561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719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4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59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2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21B5F1C-C153-4A92-9631-E73410741767}" type="datetime1">
              <a:rPr lang="ru-RU" smtClean="0"/>
              <a:t>17.04.2017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4730-108A-4021-B2C7-CDA5932C1470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961A-CAAA-41D8-8F7B-B75D63DA8FE0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467A-B585-4321-BE94-71D6C17170E2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E91FC19-85FF-4CC3-AE45-A20F95EC81B9}" type="datetime1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22B9-C0D3-4A51-88CE-CF34F2C185F1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DE70-4211-4889-92BE-7E45665F755F}" type="datetime1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6AAA-3473-4E43-AC3A-AD97B352F39E}" type="datetime1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1F36-8F0B-4349-96A1-DCFE9343DE15}" type="datetime1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5003-541E-4F54-886E-49F642B47EB9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8A83-CBDD-4F3F-A5D0-73E5C6D52788}" type="datetime1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68906D-6660-4A83-8092-B9C8EBF1DFE7}" type="datetime1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4" name="Picture 2" descr="http://admuni.ru/uploads/posts/2017-01/1483338064_byudzh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8840"/>
            <a:ext cx="5760640" cy="417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4656" y="404664"/>
            <a:ext cx="8229600" cy="70483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Исполнение бюджета Батаминского муниципального образования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 2016 год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76921230"/>
              </p:ext>
            </p:extLst>
          </p:nvPr>
        </p:nvGraphicFramePr>
        <p:xfrm>
          <a:off x="0" y="1268760"/>
          <a:ext cx="8689848" cy="535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283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по функциональной классификации в 2016 году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00760" y="6072206"/>
            <a:ext cx="2286000" cy="365125"/>
          </a:xfrm>
        </p:spPr>
        <p:txBody>
          <a:bodyPr/>
          <a:lstStyle/>
          <a:p>
            <a:r>
              <a:rPr lang="ru-RU" smtClean="0"/>
              <a:t>Батаминское МО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0C1591-7F72-4D0D-8DF6-706D1B5031D6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78541"/>
              </p:ext>
            </p:extLst>
          </p:nvPr>
        </p:nvGraphicFramePr>
        <p:xfrm>
          <a:off x="928796" y="2064334"/>
          <a:ext cx="7819668" cy="1194070"/>
        </p:xfrm>
        <a:graphic>
          <a:graphicData uri="http://schemas.openxmlformats.org/drawingml/2006/table">
            <a:tbl>
              <a:tblPr/>
              <a:tblGrid>
                <a:gridCol w="2491076"/>
                <a:gridCol w="1512168"/>
                <a:gridCol w="1944216"/>
                <a:gridCol w="1872208"/>
              </a:tblGrid>
              <a:tr h="497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Дорожный фонд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1 728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1 326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76,7</a:t>
                      </a:r>
                      <a:endParaRPr lang="ru-RU" sz="24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45324" y="1157806"/>
            <a:ext cx="1202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(тыс.руб.)</a:t>
            </a:r>
            <a:endParaRPr lang="ru-RU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6079" y="164186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Исполнение муниципального дорожного фонда за 2016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928796" y="3733644"/>
            <a:ext cx="7715304" cy="2072272"/>
          </a:xfrm>
          <a:prstGeom prst="rect">
            <a:avLst/>
          </a:prstGeom>
          <a:solidFill>
            <a:srgbClr val="CCFFCC"/>
          </a:solidFill>
          <a:ln w="9525" cap="flat">
            <a:solidFill>
              <a:srgbClr val="92D050"/>
            </a:solidFill>
            <a:round/>
            <a:headEnd/>
            <a:tailEnd/>
          </a:ln>
          <a:effectLst/>
        </p:spPr>
        <p:txBody>
          <a:bodyPr anchor="ctr"/>
          <a:lstStyle/>
          <a:p>
            <a:pPr lvl="0" algn="ctr"/>
            <a:r>
              <a:rPr lang="ru-RU" sz="2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полномочий в области использования автомобильных дорог и осуществление дорожной деятельности в отношении автомобильных дорог общего пользования местного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9449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долг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756416" y="141277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76427"/>
              </p:ext>
            </p:extLst>
          </p:nvPr>
        </p:nvGraphicFramePr>
        <p:xfrm>
          <a:off x="755576" y="2392923"/>
          <a:ext cx="7931224" cy="13567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02632"/>
                <a:gridCol w="2016224"/>
                <a:gridCol w="1880421"/>
                <a:gridCol w="1431947"/>
              </a:tblGrid>
              <a:tr h="43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</a:rPr>
                        <a:t>обязательств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 01.01.2016 </a:t>
                      </a:r>
                      <a:r>
                        <a:rPr lang="ru-RU" sz="1800" dirty="0">
                          <a:effectLst/>
                        </a:rPr>
                        <a:t>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 01.01.2017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Сокращение долга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85" marR="42885" marT="0" marB="0" anchor="ctr"/>
                </a:tc>
              </a:tr>
              <a:tr h="533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effectLst/>
                        </a:rPr>
                        <a:t>Бюджетный кредит</a:t>
                      </a:r>
                      <a:endParaRPr lang="ru-RU" sz="2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effectLst/>
                        </a:rPr>
                        <a:t>1 321,9</a:t>
                      </a:r>
                      <a:endParaRPr lang="ru-RU" sz="2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effectLst/>
                        </a:rPr>
                        <a:t>1 057,5</a:t>
                      </a:r>
                      <a:endParaRPr lang="ru-RU" sz="20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- 264,4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90936"/>
            <a:ext cx="8222304" cy="54654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0393" y="40466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00CC"/>
                </a:solidFill>
              </a:rPr>
              <a:t>СПАСИБО ЗА ВНИМАНИЕ!</a:t>
            </a:r>
            <a:endParaRPr lang="ru-RU" sz="3600" b="1" i="1" dirty="0">
              <a:solidFill>
                <a:srgbClr val="0000C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8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248" y="233293"/>
            <a:ext cx="8229600" cy="7048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плановые показатели бюджета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на 2016 год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27448784"/>
              </p:ext>
            </p:extLst>
          </p:nvPr>
        </p:nvGraphicFramePr>
        <p:xfrm>
          <a:off x="395536" y="1285860"/>
          <a:ext cx="8784976" cy="487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95585" y="3954049"/>
            <a:ext cx="1270494" cy="55507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+ 5 086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</a:rPr>
              <a:t>60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39952" y="3899046"/>
            <a:ext cx="1080120" cy="610073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+ 5 358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+</a:t>
            </a:r>
            <a:r>
              <a:rPr lang="ru-RU" sz="1600" b="1" dirty="0" smtClean="0">
                <a:solidFill>
                  <a:srgbClr val="FF0000"/>
                </a:solidFill>
              </a:rPr>
              <a:t>63,2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412776"/>
            <a:ext cx="216024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44208" y="1340768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первоначальный бюджет утвержден решением Думы от 24.12.2015 г. № 134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2204864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16216" y="2132856"/>
            <a:ext cx="2627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уточненный вариант бюджета утвержден решением Думы от 14.12.2016 г. № 168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7856" y="78579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00760" y="6072206"/>
            <a:ext cx="2286000" cy="365125"/>
          </a:xfrm>
        </p:spPr>
        <p:txBody>
          <a:bodyPr/>
          <a:lstStyle/>
          <a:p>
            <a:r>
              <a:rPr lang="ru-RU" dirty="0" err="1" smtClean="0"/>
              <a:t>Батаминское</a:t>
            </a:r>
            <a:r>
              <a:rPr lang="ru-RU" dirty="0" smtClean="0"/>
              <a:t> МО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0C1591-7F72-4D0D-8DF6-706D1B5031D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051566"/>
              </p:ext>
            </p:extLst>
          </p:nvPr>
        </p:nvGraphicFramePr>
        <p:xfrm>
          <a:off x="561265" y="1772816"/>
          <a:ext cx="8104414" cy="2766276"/>
        </p:xfrm>
        <a:graphic>
          <a:graphicData uri="http://schemas.openxmlformats.org/drawingml/2006/table">
            <a:tbl>
              <a:tblPr/>
              <a:tblGrid>
                <a:gridCol w="3783934"/>
                <a:gridCol w="1440160"/>
                <a:gridCol w="1440160"/>
                <a:gridCol w="1440160"/>
              </a:tblGrid>
              <a:tr h="497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ДОХОДЫ, </a:t>
                      </a:r>
                      <a:r>
                        <a:rPr lang="ru-RU" sz="1800" dirty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13 558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13 549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</a:tr>
              <a:tr h="359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4 337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4 333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безвозмездные перечисления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9 221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9 216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18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13 830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13 063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99,3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</a:tr>
              <a:tr h="494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ДЕФИЦИТ (-)</a:t>
                      </a:r>
                      <a:endParaRPr lang="ru-RU" sz="1800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-272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/>
                          <a:ea typeface="Times New Roman"/>
                        </a:rPr>
                        <a:t>486</a:t>
                      </a: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F99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45324" y="1157806"/>
            <a:ext cx="1202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(тыс.руб.)</a:t>
            </a:r>
            <a:endParaRPr lang="ru-RU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6079" y="164186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характеристики бюджета 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за 2016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248" y="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Доходы бюджета за 2016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29164781"/>
              </p:ext>
            </p:extLst>
          </p:nvPr>
        </p:nvGraphicFramePr>
        <p:xfrm>
          <a:off x="827584" y="1052736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Налоговые и неналоговые доходы за 2016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1967711"/>
              </p:ext>
            </p:extLst>
          </p:nvPr>
        </p:nvGraphicFramePr>
        <p:xfrm>
          <a:off x="0" y="1000108"/>
          <a:ext cx="892668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38728" y="69269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95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Безвозмездные поступления за 2016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67013257"/>
              </p:ext>
            </p:extLst>
          </p:nvPr>
        </p:nvGraphicFramePr>
        <p:xfrm>
          <a:off x="80454" y="617998"/>
          <a:ext cx="8926680" cy="6040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38728" y="69269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4166" y="3861048"/>
            <a:ext cx="8739648" cy="1654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СРЕДСТВА: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реализацию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перечня проектов народных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– 342 тыс. рублей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на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первичного воинского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– 84 тыс. рублей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на исполнение государственного полномочия по определению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должностных лиц органов местного самоуправления, уполномоченных составлять протоколы об административных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 – 700 рублей;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на исполнение государственного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водоснабжения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водоотведения –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846" y="5578546"/>
            <a:ext cx="8712968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ПОМОЩЬ: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– 4 168 тыс. рублей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выравнивание обеспеченности поселений – 4 100 тыс. рублей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на сбалансированность – 489 тыс. рублей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47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07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Доходы бюджета за 2015-2016 </a:t>
            </a:r>
            <a:r>
              <a:rPr lang="ru-RU" sz="2400" b="1" dirty="0" err="1" smtClean="0">
                <a:solidFill>
                  <a:schemeClr val="tx1"/>
                </a:solidFill>
              </a:rPr>
              <a:t>г.г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847856" y="7143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792079112"/>
              </p:ext>
            </p:extLst>
          </p:nvPr>
        </p:nvGraphicFramePr>
        <p:xfrm>
          <a:off x="107504" y="1214422"/>
          <a:ext cx="882221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Левая фигурная скобка 17"/>
          <p:cNvSpPr/>
          <p:nvPr/>
        </p:nvSpPr>
        <p:spPr>
          <a:xfrm>
            <a:off x="1259632" y="2317876"/>
            <a:ext cx="432048" cy="3237393"/>
          </a:xfrm>
          <a:prstGeom prst="leftBrace">
            <a:avLst>
              <a:gd name="adj1" fmla="val 8333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5347697" y="2086531"/>
            <a:ext cx="448439" cy="3439127"/>
          </a:xfrm>
          <a:prstGeom prst="leftBrace">
            <a:avLst>
              <a:gd name="adj1" fmla="val 8333"/>
              <a:gd name="adj2" fmla="val 49514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63888" y="1820989"/>
            <a:ext cx="1783809" cy="26554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874676" y="1186601"/>
            <a:ext cx="1366875" cy="331141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alibri"/>
              </a:rPr>
              <a:t>- 740</a:t>
            </a:r>
            <a:endParaRPr lang="ru-RU" sz="20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73246" y="1517742"/>
            <a:ext cx="835528" cy="356035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Calibri"/>
              </a:rPr>
              <a:t>-5,8%</a:t>
            </a:r>
            <a:endParaRPr lang="ru-RU" sz="18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248" y="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Расходы бюджета за 2016 год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49243499"/>
              </p:ext>
            </p:extLst>
          </p:nvPr>
        </p:nvGraphicFramePr>
        <p:xfrm>
          <a:off x="460248" y="1196752"/>
          <a:ext cx="8229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509120"/>
            <a:ext cx="8039184" cy="18472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государственных полномочий:</a:t>
            </a:r>
            <a:endParaRPr lang="ru-RU" sz="16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воинского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– 84 тыс.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перечня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органов местного самоуправления, уполномоченных составлять протоколы об административных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 – 700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водоснабжения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водоотведения –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по экономическому содержанию в 2016 году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84559854"/>
              </p:ext>
            </p:extLst>
          </p:nvPr>
        </p:nvGraphicFramePr>
        <p:xfrm>
          <a:off x="0" y="980830"/>
          <a:ext cx="8784976" cy="537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Батаминское МО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5617</TotalTime>
  <Words>456</Words>
  <Application>Microsoft Office PowerPoint</Application>
  <PresentationFormat>Экран (4:3)</PresentationFormat>
  <Paragraphs>135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Bookman Old Style</vt:lpstr>
      <vt:lpstr>Calibri</vt:lpstr>
      <vt:lpstr>Cambria</vt:lpstr>
      <vt:lpstr>Gill Sans MT</vt:lpstr>
      <vt:lpstr>Times New Roman</vt:lpstr>
      <vt:lpstr>Traditional Arabic</vt:lpstr>
      <vt:lpstr>Wingdings</vt:lpstr>
      <vt:lpstr>Wingdings 3</vt:lpstr>
      <vt:lpstr>Начальная</vt:lpstr>
      <vt:lpstr>Презентация PowerPoint</vt:lpstr>
      <vt:lpstr>Основные плановые показатели бюджета на 2016 год</vt:lpstr>
      <vt:lpstr>Основные характеристики бюджета  за 2016 год</vt:lpstr>
      <vt:lpstr>Доходы бюджета за 2016 год</vt:lpstr>
      <vt:lpstr>Налоговые и неналоговые доходы за 2016 год</vt:lpstr>
      <vt:lpstr>Безвозмездные поступления за 2016 год</vt:lpstr>
      <vt:lpstr>Доходы бюджета за 2015-2016 г.г.</vt:lpstr>
      <vt:lpstr>Расходы бюджета за 2016 год</vt:lpstr>
      <vt:lpstr>Структура расходов бюджета по экономическому содержанию в 2016 году</vt:lpstr>
      <vt:lpstr>Структура расходов бюджета по функциональной классификации в 2016 году</vt:lpstr>
      <vt:lpstr>Исполнение муниципального дорожного фонда за 2016 год</vt:lpstr>
      <vt:lpstr>Муниципальный долг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Дуда Ольга Владимировна</cp:lastModifiedBy>
  <cp:revision>664</cp:revision>
  <dcterms:created xsi:type="dcterms:W3CDTF">2013-03-01T02:03:29Z</dcterms:created>
  <dcterms:modified xsi:type="dcterms:W3CDTF">2017-04-17T09:51:40Z</dcterms:modified>
</cp:coreProperties>
</file>